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sldIdLst>
    <p:sldId id="300" r:id="rId2"/>
    <p:sldId id="258" r:id="rId3"/>
    <p:sldId id="276" r:id="rId4"/>
    <p:sldId id="280" r:id="rId5"/>
    <p:sldId id="281" r:id="rId6"/>
    <p:sldId id="282" r:id="rId7"/>
    <p:sldId id="283" r:id="rId8"/>
    <p:sldId id="284" r:id="rId9"/>
    <p:sldId id="257" r:id="rId10"/>
    <p:sldId id="275" r:id="rId11"/>
    <p:sldId id="262" r:id="rId12"/>
    <p:sldId id="260" r:id="rId13"/>
    <p:sldId id="261" r:id="rId14"/>
    <p:sldId id="279" r:id="rId15"/>
    <p:sldId id="291" r:id="rId16"/>
    <p:sldId id="286" r:id="rId17"/>
    <p:sldId id="263" r:id="rId18"/>
    <p:sldId id="298" r:id="rId19"/>
    <p:sldId id="293" r:id="rId20"/>
    <p:sldId id="292" r:id="rId21"/>
    <p:sldId id="264" r:id="rId22"/>
    <p:sldId id="288" r:id="rId23"/>
    <p:sldId id="294" r:id="rId24"/>
    <p:sldId id="295" r:id="rId25"/>
    <p:sldId id="296" r:id="rId26"/>
    <p:sldId id="297" r:id="rId27"/>
    <p:sldId id="299" r:id="rId28"/>
    <p:sldId id="269" r:id="rId29"/>
    <p:sldId id="270" r:id="rId30"/>
    <p:sldId id="271" r:id="rId31"/>
    <p:sldId id="273" r:id="rId32"/>
    <p:sldId id="272" r:id="rId3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1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56A7DC-810A-4752-A45C-4DB1770CC5F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5070D8-6037-4BBE-892B-7B895B70BB88}" type="slidenum">
              <a:rPr lang="en-US"/>
              <a:pPr/>
              <a:t>2</a:t>
            </a:fld>
            <a:endParaRPr lang="en-US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9F8070-7C3C-4963-893A-A1C5717FFB1E}" type="slidenum">
              <a:rPr lang="en-US"/>
              <a:pPr/>
              <a:t>11</a:t>
            </a:fld>
            <a:endParaRPr lang="en-US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93BE7C-3AD8-44E0-B214-99B867B51020}" type="slidenum">
              <a:rPr lang="en-US"/>
              <a:pPr/>
              <a:t>12</a:t>
            </a:fld>
            <a:endParaRPr lang="en-US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C61B93-503D-4D45-9093-AE2B384AFC38}" type="slidenum">
              <a:rPr lang="en-US"/>
              <a:pPr/>
              <a:t>13</a:t>
            </a:fld>
            <a:endParaRPr lang="en-US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1AAEF1-9E1C-4EE5-9DE5-F5B812808078}" type="slidenum">
              <a:rPr lang="en-US"/>
              <a:pPr/>
              <a:t>14</a:t>
            </a:fld>
            <a:endParaRPr lang="en-US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AE6E5F-CFC4-4BAC-AF97-6DFE2BC2C8CF}" type="slidenum">
              <a:rPr lang="en-US"/>
              <a:pPr/>
              <a:t>15</a:t>
            </a:fld>
            <a:endParaRPr lang="en-US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5081D7-1D50-4032-9456-7A1153ADB7AD}" type="slidenum">
              <a:rPr lang="en-US"/>
              <a:pPr/>
              <a:t>16</a:t>
            </a:fld>
            <a:endParaRPr lang="en-US"/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0EF849-8B44-4C18-8D75-564A4396D68A}" type="slidenum">
              <a:rPr lang="en-US"/>
              <a:pPr/>
              <a:t>17</a:t>
            </a:fld>
            <a:endParaRPr lang="en-US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B8DE88-A46C-4446-891A-DEFB7031C11C}" type="slidenum">
              <a:rPr lang="en-US"/>
              <a:pPr/>
              <a:t>18</a:t>
            </a:fld>
            <a:endParaRPr lang="en-US"/>
          </a:p>
        </p:txBody>
      </p:sp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E12B26-21A0-4C23-A795-CDCA34A8676B}" type="slidenum">
              <a:rPr lang="en-US"/>
              <a:pPr/>
              <a:t>19</a:t>
            </a:fld>
            <a:endParaRPr lang="en-US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3E0097-841B-402F-AEFF-3BBE9A073EB3}" type="slidenum">
              <a:rPr lang="en-US"/>
              <a:pPr/>
              <a:t>20</a:t>
            </a:fld>
            <a:endParaRPr lang="en-US"/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0755AF-0DF4-4001-8160-D6899DF84AF5}" type="slidenum">
              <a:rPr lang="en-US"/>
              <a:pPr/>
              <a:t>3</a:t>
            </a:fld>
            <a:endParaRPr lang="en-US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7C1D0C-01F5-4027-82E0-3AD5DE65767C}" type="slidenum">
              <a:rPr lang="en-US"/>
              <a:pPr/>
              <a:t>21</a:t>
            </a:fld>
            <a:endParaRPr lang="en-US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F027BF-507A-406A-9042-929C1A5DB57B}" type="slidenum">
              <a:rPr lang="en-US"/>
              <a:pPr/>
              <a:t>22</a:t>
            </a:fld>
            <a:endParaRPr lang="en-US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751F1F-F7E5-46D6-883F-7E2263A05A67}" type="slidenum">
              <a:rPr lang="en-US"/>
              <a:pPr/>
              <a:t>23</a:t>
            </a:fld>
            <a:endParaRPr lang="en-US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5C4FFF-4C69-49F4-8866-8D0BAAE9382B}" type="slidenum">
              <a:rPr lang="en-US"/>
              <a:pPr/>
              <a:t>24</a:t>
            </a:fld>
            <a:endParaRPr lang="en-US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CFCF15-5B5E-4764-B9F5-2C5B99DECCEA}" type="slidenum">
              <a:rPr lang="en-US"/>
              <a:pPr/>
              <a:t>25</a:t>
            </a:fld>
            <a:endParaRPr lang="en-US"/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A13F07-654A-4718-8816-444A0D760EDF}" type="slidenum">
              <a:rPr lang="en-US"/>
              <a:pPr/>
              <a:t>26</a:t>
            </a:fld>
            <a:endParaRPr lang="en-US"/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77CD58-8B8E-40A7-AB4F-789DCA11EC9F}" type="slidenum">
              <a:rPr lang="en-US"/>
              <a:pPr/>
              <a:t>27</a:t>
            </a:fld>
            <a:endParaRPr lang="en-US"/>
          </a:p>
        </p:txBody>
      </p:sp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F76A1E-5351-456D-9FEC-246C1C089E4F}" type="slidenum">
              <a:rPr lang="en-US"/>
              <a:pPr/>
              <a:t>28</a:t>
            </a:fld>
            <a:endParaRPr lang="en-US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73E4E2-1618-4D7E-A004-1EBF490828B9}" type="slidenum">
              <a:rPr lang="en-US"/>
              <a:pPr/>
              <a:t>29</a:t>
            </a:fld>
            <a:endParaRPr lang="en-US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1FD9F4-AEBF-40B4-B10D-85BB8F863D5C}" type="slidenum">
              <a:rPr lang="en-US"/>
              <a:pPr/>
              <a:t>30</a:t>
            </a:fld>
            <a:endParaRPr lang="en-US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C728A8-A9C7-4B2D-8F32-27DE91F79448}" type="slidenum">
              <a:rPr lang="en-US"/>
              <a:pPr/>
              <a:t>4</a:t>
            </a:fld>
            <a:endParaRPr lang="en-US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1F0877-4055-4444-91CE-B13A44E0F137}" type="slidenum">
              <a:rPr lang="en-US"/>
              <a:pPr/>
              <a:t>31</a:t>
            </a:fld>
            <a:endParaRPr lang="en-U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0A4BC6-8991-443F-9399-B973A877E314}" type="slidenum">
              <a:rPr lang="en-US"/>
              <a:pPr/>
              <a:t>32</a:t>
            </a:fld>
            <a:endParaRPr lang="en-US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9F8A9C-5B86-468E-8221-630733FAC2F3}" type="slidenum">
              <a:rPr lang="en-US"/>
              <a:pPr/>
              <a:t>5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AFC366-ABCC-4324-950D-13862BA1516B}" type="slidenum">
              <a:rPr lang="en-US"/>
              <a:pPr/>
              <a:t>6</a:t>
            </a:fld>
            <a:endParaRPr lang="en-US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A42DE2-28E2-452F-8670-64CCBEC7EEB4}" type="slidenum">
              <a:rPr lang="en-US"/>
              <a:pPr/>
              <a:t>7</a:t>
            </a:fld>
            <a:endParaRPr lang="en-US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BC4D2A-004B-4F75-B845-4B954A37C1CF}" type="slidenum">
              <a:rPr lang="en-US"/>
              <a:pPr/>
              <a:t>8</a:t>
            </a:fld>
            <a:endParaRPr lang="en-US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5D2AFA-FA38-4DB9-8150-766E521998A0}" type="slidenum">
              <a:rPr lang="en-US"/>
              <a:pPr/>
              <a:t>9</a:t>
            </a:fld>
            <a:endParaRPr lang="en-US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B2D4D7-E6DE-444D-B4D7-221AF9920BD2}" type="slidenum">
              <a:rPr lang="en-US"/>
              <a:pPr/>
              <a:t>10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866" name="Picture 2" descr="slide_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</p:spPr>
      </p:pic>
      <p:sp>
        <p:nvSpPr>
          <p:cNvPr id="1648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6486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64869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64870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64871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D56A36F-DB92-4E2B-9169-6358A107B2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B93BAF-0578-49FE-9168-88A493934F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2250" y="152400"/>
            <a:ext cx="2114550" cy="5973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191250" cy="5973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538FB6-8559-4AB6-90F2-7F85DCDF07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906F32-8F1D-44FB-B08B-692108CAC2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88ECF2-316D-4B85-A4A6-E761C0FD19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FE3512-0996-4AA3-A9C9-D4C0A90907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0B0F92-3CF5-46F6-AE3A-1A13D389F4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CA664D-2866-4C34-A3EB-D71601E592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F529D1-DA5B-4E8F-8EDA-175DF22AB3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A2C527-29C7-4824-B34F-216D74827B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34E28C-367F-4A20-87AD-7D3EFD4625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42" name="Picture 2" descr="slide_3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</p:spPr>
      </p:pic>
      <p:sp>
        <p:nvSpPr>
          <p:cNvPr id="16384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7239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6384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16384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6384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6384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F985DF9-77E6-478A-B5F0-0C5B8F2CEF9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aupc.com/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hyperlink" Target="mailto:hfiles@gaupc.com" TargetMode="External"/><Relationship Id="rId3" Type="http://schemas.openxmlformats.org/officeDocument/2006/relationships/hyperlink" Target="http://www.gaupc.com/" TargetMode="External"/><Relationship Id="rId7" Type="http://schemas.openxmlformats.org/officeDocument/2006/relationships/hyperlink" Target="mailto:mestes@gaupc.com" TargetMode="Externa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bcreech@gaupc.com" TargetMode="External"/><Relationship Id="rId5" Type="http://schemas.openxmlformats.org/officeDocument/2006/relationships/hyperlink" Target="mailto:echapel@gaupc.com" TargetMode="External"/><Relationship Id="rId10" Type="http://schemas.openxmlformats.org/officeDocument/2006/relationships/hyperlink" Target="mailto:tmclaurin@gaupc.com" TargetMode="External"/><Relationship Id="rId4" Type="http://schemas.openxmlformats.org/officeDocument/2006/relationships/hyperlink" Target="mailto:fbowen@gaupc.com" TargetMode="External"/><Relationship Id="rId9" Type="http://schemas.openxmlformats.org/officeDocument/2006/relationships/hyperlink" Target="mailto:mjoyner@gaupc.com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Picture 2" descr="slide_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588" y="-533400"/>
            <a:ext cx="9145588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685800" y="7620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Large Projects</a:t>
            </a:r>
            <a:endParaRPr kumimoji="0" lang="en-US" sz="40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524000" y="1752600"/>
            <a:ext cx="6400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PSC Rule 515-9-4-.13 Procedures for Large Projects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Large Project Planning Meeting Notification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A mandatory Large Project Planning Meeting is required on all Large Projects</a:t>
            </a:r>
          </a:p>
          <a:p>
            <a:pPr>
              <a:lnSpc>
                <a:spcPct val="80000"/>
              </a:lnSpc>
            </a:pPr>
            <a:endParaRPr lang="en-US" sz="2800"/>
          </a:p>
          <a:p>
            <a:pPr>
              <a:lnSpc>
                <a:spcPct val="80000"/>
              </a:lnSpc>
            </a:pPr>
            <a:r>
              <a:rPr lang="en-US" sz="2800"/>
              <a:t>The excavator will provide date, time, location, and contact person for the proposed meeting to the UPC operator</a:t>
            </a:r>
          </a:p>
          <a:p>
            <a:pPr>
              <a:lnSpc>
                <a:spcPct val="80000"/>
              </a:lnSpc>
            </a:pPr>
            <a:endParaRPr lang="en-US" sz="2800"/>
          </a:p>
          <a:p>
            <a:pPr>
              <a:lnSpc>
                <a:spcPct val="80000"/>
              </a:lnSpc>
            </a:pPr>
            <a:r>
              <a:rPr lang="en-US" sz="2800"/>
              <a:t>Who attends this meeting?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Excavator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All affected utilities notified by the UPC on the LP Planning Meeting Notification</a:t>
            </a:r>
          </a:p>
          <a:p>
            <a:pPr>
              <a:lnSpc>
                <a:spcPct val="80000"/>
              </a:lnSpc>
            </a:pPr>
            <a:endParaRPr lang="en-US" sz="2800"/>
          </a:p>
          <a:p>
            <a:pPr>
              <a:lnSpc>
                <a:spcPct val="80000"/>
              </a:lnSpc>
            </a:pP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LP Planning Meeting Notification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UPC will send LP Meeting Notification to all UPC member facility owner / operators having facilities in the area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This notification includes</a:t>
            </a:r>
          </a:p>
          <a:p>
            <a:pPr lvl="1">
              <a:lnSpc>
                <a:spcPct val="90000"/>
              </a:lnSpc>
            </a:pPr>
            <a:r>
              <a:rPr lang="en-US"/>
              <a:t>Excavator contact info</a:t>
            </a:r>
          </a:p>
          <a:p>
            <a:pPr lvl="1">
              <a:lnSpc>
                <a:spcPct val="90000"/>
              </a:lnSpc>
            </a:pPr>
            <a:r>
              <a:rPr lang="en-US"/>
              <a:t>Entire scope of the area of excavation</a:t>
            </a:r>
          </a:p>
          <a:p>
            <a:pPr lvl="1">
              <a:lnSpc>
                <a:spcPct val="90000"/>
              </a:lnSpc>
            </a:pPr>
            <a:r>
              <a:rPr lang="en-US"/>
              <a:t>Date, time and location of the LP Planning Meeting</a:t>
            </a:r>
          </a:p>
          <a:p>
            <a:pPr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LP Planning Meeting Notification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Each UPC member utility responds through PRIS within 2 business days indicating if they accept or reject the date and time of the LP Planning Meeting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LP Planning Meeting Notification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If for any reason a facility owner/operator cannot attend the LP Planning meeting</a:t>
            </a:r>
          </a:p>
          <a:p>
            <a:endParaRPr lang="en-US"/>
          </a:p>
          <a:p>
            <a:pPr lvl="1"/>
            <a:r>
              <a:rPr lang="en-US"/>
              <a:t> they may contact the excavator and make other arrangements if the excavator is agreeable</a:t>
            </a:r>
          </a:p>
          <a:p>
            <a:pPr lvl="1"/>
            <a:endParaRPr lang="en-US"/>
          </a:p>
          <a:p>
            <a:pPr lvl="1"/>
            <a:r>
              <a:rPr lang="en-US"/>
              <a:t>or have the lines marked within the 48 hours required by law.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LP Planning Meeting Notification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PRIS Code Response Options for LP Meeting Notification</a:t>
            </a:r>
            <a:r>
              <a:rPr lang="en-US" b="1" u="sng"/>
              <a:t> prior LP Meeting</a:t>
            </a:r>
          </a:p>
          <a:p>
            <a:pPr lvl="1">
              <a:lnSpc>
                <a:spcPct val="90000"/>
              </a:lnSpc>
            </a:pPr>
            <a:r>
              <a:rPr lang="en-US" b="1"/>
              <a:t>10A </a:t>
            </a:r>
            <a:r>
              <a:rPr lang="en-US"/>
              <a:t>Large Projects: Meeting Date/Time Accepted</a:t>
            </a:r>
          </a:p>
          <a:p>
            <a:pPr lvl="1">
              <a:lnSpc>
                <a:spcPct val="90000"/>
              </a:lnSpc>
            </a:pPr>
            <a:r>
              <a:rPr lang="en-US" b="1"/>
              <a:t>10B </a:t>
            </a:r>
            <a:r>
              <a:rPr lang="en-US"/>
              <a:t>Large Projects: Meeting Date/Time Rejected</a:t>
            </a:r>
          </a:p>
          <a:p>
            <a:pPr lvl="1">
              <a:lnSpc>
                <a:spcPct val="90000"/>
              </a:lnSpc>
            </a:pPr>
            <a:r>
              <a:rPr lang="en-US" b="1"/>
              <a:t>10E </a:t>
            </a:r>
            <a:r>
              <a:rPr lang="en-US"/>
              <a:t>Large Projects: Will not attend meeting - Not service provider for this location</a:t>
            </a:r>
          </a:p>
          <a:p>
            <a:pPr lvl="1">
              <a:lnSpc>
                <a:spcPct val="90000"/>
              </a:lnSpc>
            </a:pPr>
            <a:r>
              <a:rPr lang="en-US" b="1"/>
              <a:t>10F </a:t>
            </a:r>
            <a:r>
              <a:rPr lang="en-US"/>
              <a:t>Large Projects: Will not attend meeting - Clear, no facilities</a:t>
            </a:r>
          </a:p>
          <a:p>
            <a:pPr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LP Planning Meeting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Where can the meeting be held?</a:t>
            </a:r>
          </a:p>
          <a:p>
            <a:pPr lvl="1"/>
            <a:r>
              <a:rPr lang="en-US"/>
              <a:t>on site in a construction trailer</a:t>
            </a:r>
          </a:p>
          <a:p>
            <a:pPr lvl="1"/>
            <a:r>
              <a:rPr lang="en-US"/>
              <a:t>office near the construction site</a:t>
            </a:r>
          </a:p>
          <a:p>
            <a:pPr lvl="1"/>
            <a:r>
              <a:rPr lang="en-US"/>
              <a:t>on site outdoors (not recommended)</a:t>
            </a:r>
          </a:p>
          <a:p>
            <a:pPr lvl="1"/>
            <a:r>
              <a:rPr lang="en-US"/>
              <a:t>Remember there will be paper work to review/sign so weather can be an issue</a:t>
            </a:r>
          </a:p>
          <a:p>
            <a:pPr lvl="1"/>
            <a:r>
              <a:rPr lang="en-US"/>
              <a:t>All utilities notified on your ticket are invited to the meeting, be sure to consider the number of people attending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LP Planning Meeting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>
              <a:buFontTx/>
              <a:buNone/>
            </a:pPr>
            <a:r>
              <a:rPr lang="en-US"/>
              <a:t>What is the purpose of the meeting?</a:t>
            </a:r>
          </a:p>
          <a:p>
            <a:pPr lvl="1"/>
            <a:r>
              <a:rPr lang="en-US"/>
              <a:t>review the scope of excavation</a:t>
            </a:r>
          </a:p>
          <a:p>
            <a:pPr lvl="1"/>
            <a:r>
              <a:rPr lang="en-US"/>
              <a:t>exchange contact info </a:t>
            </a:r>
          </a:p>
          <a:p>
            <a:pPr lvl="1"/>
            <a:r>
              <a:rPr lang="en-US"/>
              <a:t>allows excavator to present proposed schedule for locating the utilities in the area of excavation known as the Marking Agreement </a:t>
            </a:r>
          </a:p>
          <a:p>
            <a:pPr lvl="1"/>
            <a:r>
              <a:rPr lang="en-US"/>
              <a:t>allows utilities to review the Marking Agreement and agree or disagree to the agreement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Marking Agreement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At the LP Planning Meeting the excavator will present the Marking Agreement which will </a:t>
            </a:r>
          </a:p>
          <a:p>
            <a:pPr lvl="1"/>
            <a:r>
              <a:rPr lang="en-US"/>
              <a:t>Break project down into sections</a:t>
            </a:r>
          </a:p>
          <a:p>
            <a:pPr lvl="1"/>
            <a:r>
              <a:rPr lang="en-US"/>
              <a:t>Provide dates for each section to be marked</a:t>
            </a:r>
          </a:p>
          <a:p>
            <a:pPr lvl="1"/>
            <a:r>
              <a:rPr lang="en-US"/>
              <a:t>Must be signed, prior to the start of excavation, by excavator &amp; utilities who agree to follow the plan</a:t>
            </a:r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LP Planning Meeting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In addition to the LP Planning Meeting the excavator shall conduct periodic utility coordination meetings to enhance communication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Sample Marking Agreement</a:t>
            </a:r>
          </a:p>
        </p:txBody>
      </p:sp>
      <p:sp>
        <p:nvSpPr>
          <p:cNvPr id="78856" name="Rectangle 8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For sample marking agreements go to </a:t>
            </a:r>
            <a:r>
              <a:rPr lang="en-US">
                <a:hlinkClick r:id="rId3"/>
              </a:rPr>
              <a:t>www.gaupc.com</a:t>
            </a:r>
            <a:endParaRPr lang="en-US"/>
          </a:p>
          <a:p>
            <a:r>
              <a:rPr lang="en-US"/>
              <a:t>You can use one of the samples or create your own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PSC Large Projects Rule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The purpose of the rule is to allow in writing the waiver of the </a:t>
            </a:r>
          </a:p>
          <a:p>
            <a:pPr>
              <a:buFontTx/>
              <a:buNone/>
            </a:pPr>
            <a:endParaRPr lang="en-US"/>
          </a:p>
          <a:p>
            <a:pPr lvl="1"/>
            <a:r>
              <a:rPr lang="en-US"/>
              <a:t>48 hour notice for utilities to locate</a:t>
            </a:r>
          </a:p>
          <a:p>
            <a:pPr lvl="1"/>
            <a:endParaRPr lang="en-US"/>
          </a:p>
          <a:p>
            <a:pPr lvl="1"/>
            <a:r>
              <a:rPr lang="en-US"/>
              <a:t>21 calendar day  ticket expiration</a:t>
            </a:r>
          </a:p>
          <a:p>
            <a:endParaRPr lang="en-US"/>
          </a:p>
          <a:p>
            <a:pPr>
              <a:buFontTx/>
              <a:buNone/>
            </a:pPr>
            <a:endParaRPr lang="en-US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Deviations to the Marking Agreement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Any deviation to the Marking Agreement must be called into the UPC, by the excavator, as an additional request to the LP Excavation Notification</a:t>
            </a:r>
          </a:p>
          <a:p>
            <a:endParaRPr lang="en-US"/>
          </a:p>
          <a:p>
            <a:r>
              <a:rPr lang="en-US"/>
              <a:t>All utilities must respond to all additional requests through PRIS</a:t>
            </a:r>
          </a:p>
          <a:p>
            <a:endParaRPr lang="en-US"/>
          </a:p>
          <a:p>
            <a:pPr>
              <a:buFontTx/>
              <a:buNone/>
            </a:pPr>
            <a:endParaRPr 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Marking Agreement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Utilities who sign the agreement must </a:t>
            </a:r>
          </a:p>
          <a:p>
            <a:pPr lvl="1">
              <a:lnSpc>
                <a:spcPct val="90000"/>
              </a:lnSpc>
            </a:pPr>
            <a:r>
              <a:rPr lang="en-US"/>
              <a:t>respond to PRIS (within 2 business days after the LP Planning Meeting) with </a:t>
            </a:r>
            <a:r>
              <a:rPr lang="en-US" b="1"/>
              <a:t>10C </a:t>
            </a:r>
            <a:r>
              <a:rPr lang="en-US"/>
              <a:t>Large Projects: Agree to treat as a Large Project</a:t>
            </a:r>
            <a:endParaRPr lang="en-US">
              <a:solidFill>
                <a:srgbClr val="A50021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/>
              <a:t>mark according to the Marking Agreement for the life of the LP Excavation Notification</a:t>
            </a:r>
          </a:p>
          <a:p>
            <a:pPr lvl="1">
              <a:lnSpc>
                <a:spcPct val="90000"/>
              </a:lnSpc>
            </a:pPr>
            <a:r>
              <a:rPr lang="en-US"/>
              <a:t>retain a copy of the executed marking agreement</a:t>
            </a:r>
            <a:r>
              <a:rPr lang="en-US">
                <a:solidFill>
                  <a:srgbClr val="A50021"/>
                </a:solidFill>
              </a:rPr>
              <a:t> </a:t>
            </a:r>
            <a:endParaRPr lang="en-US"/>
          </a:p>
          <a:p>
            <a:pPr lvl="1">
              <a:lnSpc>
                <a:spcPct val="90000"/>
              </a:lnSpc>
            </a:pPr>
            <a:r>
              <a:rPr lang="en-US"/>
              <a:t>These utilities will receive a LP Excavation Notification</a:t>
            </a:r>
          </a:p>
          <a:p>
            <a:pPr lvl="1">
              <a:lnSpc>
                <a:spcPct val="90000"/>
              </a:lnSpc>
            </a:pPr>
            <a:endParaRPr lang="en-US"/>
          </a:p>
          <a:p>
            <a:pPr lvl="1"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Marking Agreement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/>
              <a:t>Utilities who do not sign the marking agreement</a:t>
            </a:r>
          </a:p>
          <a:p>
            <a:pPr lvl="1"/>
            <a:r>
              <a:rPr lang="en-US" sz="2400"/>
              <a:t>respond to PRIS (within 2 business days after the LP Planning Meeting) with </a:t>
            </a:r>
            <a:r>
              <a:rPr lang="en-US" sz="2400" b="1"/>
              <a:t>10D </a:t>
            </a:r>
            <a:r>
              <a:rPr lang="en-US" sz="2400"/>
              <a:t>Large Projects: Disagree to treat as a Large Project.</a:t>
            </a:r>
          </a:p>
          <a:p>
            <a:pPr lvl="1"/>
            <a:r>
              <a:rPr lang="en-US" sz="2400"/>
              <a:t>these utilities will receive a normal locate notice every 21 days</a:t>
            </a:r>
          </a:p>
          <a:p>
            <a:pPr lvl="1"/>
            <a:r>
              <a:rPr lang="en-US" sz="2400"/>
              <a:t>Utility must mark the entire project within 2 business days of receiving normal notice</a:t>
            </a:r>
          </a:p>
          <a:p>
            <a:pPr lvl="1"/>
            <a:r>
              <a:rPr lang="en-US" sz="2400"/>
              <a:t>UPC will automatically restake this normal notice for the life of the LP Excavation Notice</a:t>
            </a:r>
          </a:p>
          <a:p>
            <a:pPr lvl="1"/>
            <a:endParaRPr lang="en-US" sz="2400"/>
          </a:p>
          <a:p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Marking Agreement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/>
              <a:t>Review</a:t>
            </a:r>
          </a:p>
          <a:p>
            <a:r>
              <a:rPr lang="en-US"/>
              <a:t>Disagree to Marking Agreement</a:t>
            </a:r>
          </a:p>
          <a:p>
            <a:pPr lvl="1"/>
            <a:r>
              <a:rPr lang="en-US"/>
              <a:t>receive a normal notice every 21 days and must mark the entire project within 2 business days </a:t>
            </a:r>
          </a:p>
          <a:p>
            <a:r>
              <a:rPr lang="en-US"/>
              <a:t>Agree to marking Agreement</a:t>
            </a:r>
          </a:p>
          <a:p>
            <a:pPr lvl="1"/>
            <a:r>
              <a:rPr lang="en-US"/>
              <a:t>receive a LP Excavation Notification every 90 days &amp; must mark according to the Marking Agreement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LP Meeting Notification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PRIS Code Response Options for LP Meeting Notification</a:t>
            </a:r>
            <a:r>
              <a:rPr lang="en-US" b="1" u="sng"/>
              <a:t> after LP Planning Meeting</a:t>
            </a:r>
          </a:p>
          <a:p>
            <a:pPr lvl="1">
              <a:lnSpc>
                <a:spcPct val="90000"/>
              </a:lnSpc>
            </a:pPr>
            <a:r>
              <a:rPr lang="en-US" b="1"/>
              <a:t>10C </a:t>
            </a:r>
            <a:r>
              <a:rPr lang="en-US"/>
              <a:t>Large Projects: Agree to treat as a Large Project.</a:t>
            </a:r>
          </a:p>
          <a:p>
            <a:pPr lvl="1">
              <a:lnSpc>
                <a:spcPct val="90000"/>
              </a:lnSpc>
            </a:pPr>
            <a:r>
              <a:rPr lang="en-US" b="1"/>
              <a:t>10D </a:t>
            </a:r>
            <a:r>
              <a:rPr lang="en-US"/>
              <a:t>Large Projects: Disagree to treat as a Large Project.</a:t>
            </a:r>
          </a:p>
          <a:p>
            <a:pPr lvl="1">
              <a:lnSpc>
                <a:spcPct val="90000"/>
              </a:lnSpc>
            </a:pPr>
            <a:r>
              <a:rPr lang="en-US" b="1"/>
              <a:t>10G </a:t>
            </a:r>
            <a:r>
              <a:rPr lang="en-US"/>
              <a:t>Large Projects: Not service provider for this location.</a:t>
            </a:r>
          </a:p>
          <a:p>
            <a:pPr lvl="1">
              <a:lnSpc>
                <a:spcPct val="90000"/>
              </a:lnSpc>
            </a:pPr>
            <a:r>
              <a:rPr lang="en-US" b="1"/>
              <a:t>10H </a:t>
            </a:r>
            <a:r>
              <a:rPr lang="en-US"/>
              <a:t>Large Projects: Clear, no facilities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LP Meeting Notification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sz="2800"/>
              <a:t>Review</a:t>
            </a:r>
            <a:r>
              <a:rPr lang="en-US" sz="2800">
                <a:solidFill>
                  <a:srgbClr val="A50021"/>
                </a:solidFill>
              </a:rPr>
              <a:t> </a:t>
            </a:r>
            <a:r>
              <a:rPr lang="en-US" sz="2800"/>
              <a:t>LP PRIS</a:t>
            </a:r>
          </a:p>
          <a:p>
            <a:r>
              <a:rPr lang="en-US" sz="2800"/>
              <a:t>Utilities must respond twice to the LP Meeting Notification </a:t>
            </a:r>
          </a:p>
          <a:p>
            <a:pPr lvl="1"/>
            <a:r>
              <a:rPr lang="en-US" sz="2400"/>
              <a:t>Within 2 business days of receiving </a:t>
            </a:r>
            <a:r>
              <a:rPr lang="en-US" sz="2400" b="1" u="sng"/>
              <a:t>LP Meeting Notification</a:t>
            </a:r>
            <a:r>
              <a:rPr lang="en-US" sz="2400"/>
              <a:t> indicating if you will attend the meeting</a:t>
            </a:r>
          </a:p>
          <a:p>
            <a:pPr lvl="1"/>
            <a:r>
              <a:rPr lang="en-US" sz="2400"/>
              <a:t>Within 2 business days after the </a:t>
            </a:r>
            <a:r>
              <a:rPr lang="en-US" sz="2400" b="1" u="sng"/>
              <a:t>LP Meeting</a:t>
            </a:r>
            <a:r>
              <a:rPr lang="en-US" sz="2400"/>
              <a:t> indicating if you will treat as a large project </a:t>
            </a:r>
          </a:p>
          <a:p>
            <a:pPr lvl="1"/>
            <a:r>
              <a:rPr lang="en-US" sz="2400"/>
              <a:t>Failure to respond is considered a “disagree to treat as LP”. Utility will receive a normal locate request and must mark within 48 hours</a:t>
            </a:r>
          </a:p>
          <a:p>
            <a:pPr lvl="1">
              <a:buFontTx/>
              <a:buNone/>
            </a:pPr>
            <a:endParaRPr lang="en-US" sz="2400"/>
          </a:p>
          <a:p>
            <a:pPr lvl="1"/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Indentifying LP Notifications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All LP Notifications will have 400 as the middle number	</a:t>
            </a:r>
          </a:p>
          <a:p>
            <a:pPr lvl="1"/>
            <a:endParaRPr lang="en-US"/>
          </a:p>
          <a:p>
            <a:pPr lvl="1"/>
            <a:r>
              <a:rPr lang="en-US"/>
              <a:t>LP Example: 04019-400-001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PRIS Excavator Role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Excavator is still responsible for checking PRIS responses from utilities prior to excavation</a:t>
            </a:r>
          </a:p>
          <a:p>
            <a:r>
              <a:rPr lang="en-US"/>
              <a:t>This includes any additional notices for deviations to the Marking Agreement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LP Excavation Notification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 LP excavation notification will expire 90 days after date of notice. The excavator can renew a LP excavation notice 2 business days prior to the expiration date including before 4:30 PM on the 90th day; otherwise the notification will be automatically closed / deactivated.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LP Excavation Notification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When the Large Project is completed the excavator contacts the UPC and closes the notification or allows the Large Project to expire. All notices associated with this project will end. 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Definition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 “large project” shall include any project involving excavation at a contiguous geographical site or area that exceeds or will exceed one linear mile or that reasonably requires or will require more than ninety (90) days to complete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Good Faith Negotiation Required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The failure of any party to negotiate in good faith shall constitute a violation of the Commission’s Large Project Rules and may result in the imposition of penalties </a:t>
            </a:r>
          </a:p>
          <a:p>
            <a:r>
              <a:rPr lang="en-US"/>
              <a:t>Also any other penalties that may be imposed pursuant to Georgia Law or the Commission’s Rules.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Failure to negotiate in good faith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The failure of any party to negotiate in good faith shall also result in all locates being performed as a normal locate request</a:t>
            </a:r>
          </a:p>
          <a:p>
            <a:r>
              <a:rPr lang="en-US"/>
              <a:t>The cost for all such locates to be paid for by the party having negotiated in bad faith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Need More Info?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800"/>
              <a:t>For more detailed information go to </a:t>
            </a:r>
            <a:r>
              <a:rPr lang="en-US" sz="1800">
                <a:hlinkClick r:id="rId3"/>
              </a:rPr>
              <a:t>www.gaupc.com</a:t>
            </a:r>
            <a:r>
              <a:rPr lang="en-US" sz="1800"/>
              <a:t> or contact a UPC Liaison for assistance:</a:t>
            </a:r>
          </a:p>
          <a:p>
            <a:pPr>
              <a:lnSpc>
                <a:spcPct val="80000"/>
              </a:lnSpc>
            </a:pPr>
            <a:r>
              <a:rPr lang="en-US" sz="1800"/>
              <a:t>Fiona Bowen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/>
              <a:t>	404-444-3606 </a:t>
            </a:r>
            <a:r>
              <a:rPr lang="en-US" sz="1800">
                <a:hlinkClick r:id="rId4"/>
              </a:rPr>
              <a:t>fbowen@gaupc.com</a:t>
            </a:r>
            <a:endParaRPr lang="en-US" sz="1800"/>
          </a:p>
          <a:p>
            <a:pPr>
              <a:lnSpc>
                <a:spcPct val="80000"/>
              </a:lnSpc>
            </a:pPr>
            <a:r>
              <a:rPr lang="en-US" sz="1800"/>
              <a:t>Eren Chapel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/>
              <a:t>	(770) 757-6467</a:t>
            </a:r>
            <a:r>
              <a:rPr lang="en-US" sz="1800">
                <a:solidFill>
                  <a:srgbClr val="A50021"/>
                </a:solidFill>
              </a:rPr>
              <a:t> </a:t>
            </a:r>
            <a:r>
              <a:rPr lang="en-US" sz="1800">
                <a:solidFill>
                  <a:srgbClr val="A50021"/>
                </a:solidFill>
                <a:hlinkClick r:id="rId5"/>
              </a:rPr>
              <a:t>echapel@gaupc.com</a:t>
            </a:r>
            <a:endParaRPr lang="en-US" sz="1800">
              <a:solidFill>
                <a:srgbClr val="A50021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1800"/>
              <a:t>Becky Creech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/>
              <a:t>	404-375-6209 </a:t>
            </a:r>
            <a:r>
              <a:rPr lang="en-US" sz="1800">
                <a:hlinkClick r:id="rId6"/>
              </a:rPr>
              <a:t>bcreech@gaupc.com</a:t>
            </a:r>
            <a:endParaRPr lang="en-US" sz="1800"/>
          </a:p>
          <a:p>
            <a:pPr>
              <a:lnSpc>
                <a:spcPct val="80000"/>
              </a:lnSpc>
            </a:pPr>
            <a:r>
              <a:rPr lang="en-US" sz="1800"/>
              <a:t>Megan Estes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/>
              <a:t>	(770) 823-3936 </a:t>
            </a:r>
            <a:r>
              <a:rPr lang="en-US" sz="1800">
                <a:hlinkClick r:id="rId7"/>
              </a:rPr>
              <a:t>mestes@gaupc.com</a:t>
            </a:r>
            <a:endParaRPr lang="en-US" sz="1800"/>
          </a:p>
          <a:p>
            <a:pPr>
              <a:lnSpc>
                <a:spcPct val="80000"/>
              </a:lnSpc>
            </a:pPr>
            <a:r>
              <a:rPr lang="en-US" sz="1800"/>
              <a:t>Holly Files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/>
              <a:t>	404-538-6648 </a:t>
            </a:r>
            <a:r>
              <a:rPr lang="en-US" sz="1800">
                <a:hlinkClick r:id="rId8"/>
              </a:rPr>
              <a:t>hfiles@gaupc.com</a:t>
            </a:r>
            <a:endParaRPr lang="en-US" sz="1800"/>
          </a:p>
          <a:p>
            <a:pPr>
              <a:lnSpc>
                <a:spcPct val="80000"/>
              </a:lnSpc>
            </a:pPr>
            <a:r>
              <a:rPr lang="en-US" sz="1800"/>
              <a:t>Mike Joyner, Liaison Director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/>
              <a:t>	404-245-5813 </a:t>
            </a:r>
            <a:r>
              <a:rPr lang="en-US" sz="1800">
                <a:hlinkClick r:id="rId9"/>
              </a:rPr>
              <a:t>mjoyner@gaupc.com</a:t>
            </a:r>
            <a:endParaRPr lang="en-US" sz="1800"/>
          </a:p>
          <a:p>
            <a:pPr>
              <a:lnSpc>
                <a:spcPct val="80000"/>
              </a:lnSpc>
            </a:pPr>
            <a:r>
              <a:rPr lang="en-US" sz="1800"/>
              <a:t>Terry McLaurin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/>
              <a:t>	770-715-8644 </a:t>
            </a:r>
            <a:r>
              <a:rPr lang="en-US" sz="1800">
                <a:hlinkClick r:id="rId10"/>
              </a:rPr>
              <a:t>tmclaurin@gaupc.com</a:t>
            </a:r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General Overview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 large project will include all of the following</a:t>
            </a:r>
          </a:p>
          <a:p>
            <a:pPr lvl="1"/>
            <a:r>
              <a:rPr lang="en-US"/>
              <a:t>Large Project Planning Meeting Notification</a:t>
            </a:r>
          </a:p>
          <a:p>
            <a:pPr lvl="1"/>
            <a:r>
              <a:rPr lang="en-US"/>
              <a:t>Large Project Planning Meeting</a:t>
            </a:r>
          </a:p>
          <a:p>
            <a:pPr lvl="1"/>
            <a:r>
              <a:rPr lang="en-US"/>
              <a:t>Marking Agreement</a:t>
            </a:r>
          </a:p>
          <a:p>
            <a:pPr lvl="1"/>
            <a:r>
              <a:rPr lang="en-US"/>
              <a:t>Large Project Excavation Notification</a:t>
            </a:r>
          </a:p>
          <a:p>
            <a:pPr lvl="1">
              <a:buFontTx/>
              <a:buNone/>
            </a:pPr>
            <a:endParaRPr 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Definitions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Large Project Planning Meeting Notification</a:t>
            </a:r>
          </a:p>
          <a:p>
            <a:pPr lvl="1"/>
            <a:r>
              <a:rPr lang="en-US"/>
              <a:t>a request sent from the UPC notifying the utilities of the date, time and location of the LP Planning meeting</a:t>
            </a:r>
          </a:p>
          <a:p>
            <a:pPr lvl="1"/>
            <a:r>
              <a:rPr lang="en-US"/>
              <a:t>must be called in to UPC 10 business days prior to excavation</a:t>
            </a:r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Definitions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Large Project Planning Meeting- meeting set by the excavator to discuss project with utilities and propose a marking agreement</a:t>
            </a:r>
          </a:p>
          <a:p>
            <a:pPr lvl="1"/>
            <a:r>
              <a:rPr lang="en-US"/>
              <a:t>must be scheduled a minimum of 2 business days from the day of the call and at least 5 business days before the start of excavation</a:t>
            </a:r>
          </a:p>
          <a:p>
            <a:pPr lvl="1"/>
            <a:endParaRPr lang="en-US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Definitions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Marking Agreement-  a proposed schedule for marking a large project presented to the utilities by the excavator at the large project meeting</a:t>
            </a:r>
          </a:p>
          <a:p>
            <a:pPr lvl="1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Definitions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Large Project Excavation Notification</a:t>
            </a:r>
          </a:p>
          <a:p>
            <a:endParaRPr lang="en-US"/>
          </a:p>
          <a:p>
            <a:pPr lvl="1"/>
            <a:r>
              <a:rPr lang="en-US"/>
              <a:t>a ticket sent from the UPC updating the LP Planning Meeting Notification to an active ticket </a:t>
            </a:r>
          </a:p>
          <a:p>
            <a:pPr lvl="1"/>
            <a:r>
              <a:rPr lang="en-US"/>
              <a:t>ticket is sent 2 business days after the LP Planning Meeting</a:t>
            </a:r>
            <a:endParaRPr lang="en-US">
              <a:solidFill>
                <a:srgbClr val="A50021"/>
              </a:solidFill>
            </a:endParaRPr>
          </a:p>
          <a:p>
            <a:pPr lvl="1"/>
            <a:r>
              <a:rPr lang="en-US"/>
              <a:t>Expires 90 days from the date of activation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Large Project Process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Excavator calls the UPC to request a locate</a:t>
            </a:r>
          </a:p>
          <a:p>
            <a:r>
              <a:rPr lang="en-US"/>
              <a:t>UPC informs excavator that the ticket qualifies as a Large Project  </a:t>
            </a:r>
          </a:p>
          <a:p>
            <a:r>
              <a:rPr lang="en-US"/>
              <a:t>UPC operator guides excavator through creating a Large Project Planning Meeting Notification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g Safely">
  <a:themeElements>
    <a:clrScheme name="2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Dig Safely</Template>
  <TotalTime>812</TotalTime>
  <Words>1368</Words>
  <Application>Microsoft Office PowerPoint</Application>
  <PresentationFormat>On-screen Show (4:3)</PresentationFormat>
  <Paragraphs>191</Paragraphs>
  <Slides>32</Slides>
  <Notes>31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Dig Safely</vt:lpstr>
      <vt:lpstr>Slide 1</vt:lpstr>
      <vt:lpstr>PSC Large Projects Rule</vt:lpstr>
      <vt:lpstr>Definition</vt:lpstr>
      <vt:lpstr>General Overview</vt:lpstr>
      <vt:lpstr>Definitions</vt:lpstr>
      <vt:lpstr>Definitions</vt:lpstr>
      <vt:lpstr>Definitions</vt:lpstr>
      <vt:lpstr>Definitions</vt:lpstr>
      <vt:lpstr>Large Project Process</vt:lpstr>
      <vt:lpstr>Large Project Planning Meeting Notification</vt:lpstr>
      <vt:lpstr>LP Planning Meeting Notification</vt:lpstr>
      <vt:lpstr>LP Planning Meeting Notification</vt:lpstr>
      <vt:lpstr>LP Planning Meeting Notification</vt:lpstr>
      <vt:lpstr>LP Planning Meeting Notification</vt:lpstr>
      <vt:lpstr>LP Planning Meeting</vt:lpstr>
      <vt:lpstr>LP Planning Meeting</vt:lpstr>
      <vt:lpstr>Marking Agreement</vt:lpstr>
      <vt:lpstr>LP Planning Meeting</vt:lpstr>
      <vt:lpstr>Sample Marking Agreement</vt:lpstr>
      <vt:lpstr>Deviations to the Marking Agreement</vt:lpstr>
      <vt:lpstr>Marking Agreement</vt:lpstr>
      <vt:lpstr>Marking Agreement</vt:lpstr>
      <vt:lpstr>Marking Agreement</vt:lpstr>
      <vt:lpstr>LP Meeting Notification</vt:lpstr>
      <vt:lpstr>LP Meeting Notification</vt:lpstr>
      <vt:lpstr>Indentifying LP Notifications</vt:lpstr>
      <vt:lpstr>PRIS Excavator Role</vt:lpstr>
      <vt:lpstr>LP Excavation Notification</vt:lpstr>
      <vt:lpstr>LP Excavation Notification</vt:lpstr>
      <vt:lpstr>Good Faith Negotiation Required</vt:lpstr>
      <vt:lpstr>Failure to negotiate in good faith</vt:lpstr>
      <vt:lpstr>Need More Info?</vt:lpstr>
    </vt:vector>
  </TitlesOfParts>
  <Company>Utilities Protection Center,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hfiles</dc:creator>
  <cp:lastModifiedBy>UPC</cp:lastModifiedBy>
  <cp:revision>7</cp:revision>
  <dcterms:created xsi:type="dcterms:W3CDTF">2009-03-07T20:24:01Z</dcterms:created>
  <dcterms:modified xsi:type="dcterms:W3CDTF">2009-03-11T20:28:57Z</dcterms:modified>
</cp:coreProperties>
</file>